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21602700" cy="36004500"/>
  <p:notesSz cx="31580138" cy="53181250"/>
  <p:defaultTextStyle>
    <a:defPPr>
      <a:defRPr lang="de-DE"/>
    </a:defPPr>
    <a:lvl1pPr marL="0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1pPr>
    <a:lvl2pPr marL="1645457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2pPr>
    <a:lvl3pPr marL="3290913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3pPr>
    <a:lvl4pPr marL="4936371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4pPr>
    <a:lvl5pPr marL="6581829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5pPr>
    <a:lvl6pPr marL="8227286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6pPr>
    <a:lvl7pPr marL="9872742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7pPr>
    <a:lvl8pPr marL="11518201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8pPr>
    <a:lvl9pPr marL="13163657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1D4E"/>
    <a:srgbClr val="F6B0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9" d="100"/>
          <a:sy n="19" d="100"/>
        </p:scale>
        <p:origin x="-2880" y="-192"/>
      </p:cViewPr>
      <p:guideLst>
        <p:guide orient="horz" pos="11340"/>
        <p:guide pos="68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9" d="100"/>
        <a:sy n="59" d="100"/>
      </p:scale>
      <p:origin x="0" y="0"/>
    </p:cViewPr>
  </p:sorterViewPr>
  <p:notesViewPr>
    <p:cSldViewPr showGuides="1">
      <p:cViewPr varScale="1">
        <p:scale>
          <a:sx n="82" d="100"/>
          <a:sy n="82" d="100"/>
        </p:scale>
        <p:origin x="-3180" y="-96"/>
      </p:cViewPr>
      <p:guideLst>
        <p:guide orient="horz" pos="16750"/>
        <p:guide pos="994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eter:Documents:Wissenschaft:Craniopharyngioma:Data:Data_CP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AT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4.1002529068162381E-2"/>
          <c:y val="1.2723923916078435E-2"/>
          <c:w val="0.95899747093183763"/>
          <c:h val="0.94829363868910999"/>
        </c:manualLayout>
      </c:layout>
      <c:lineChart>
        <c:grouping val="standard"/>
        <c:varyColors val="0"/>
        <c:ser>
          <c:idx val="2"/>
          <c:order val="0"/>
          <c:tx>
            <c:strRef>
              <c:f>Blatt1!$A$17</c:f>
              <c:strCache>
                <c:ptCount val="1"/>
                <c:pt idx="0">
                  <c:v>fT4</c:v>
                </c:pt>
              </c:strCache>
            </c:strRef>
          </c:tx>
          <c:spPr>
            <a:ln w="127000"/>
          </c:spPr>
          <c:marker>
            <c:symbol val="none"/>
          </c:marker>
          <c:cat>
            <c:numRef>
              <c:f>Blatt1!$B$14:$I$14</c:f>
              <c:numCache>
                <c:formatCode>General</c:formatCode>
                <c:ptCount val="8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90</c:v>
                </c:pt>
                <c:pt idx="4">
                  <c:v>120</c:v>
                </c:pt>
                <c:pt idx="5">
                  <c:v>180</c:v>
                </c:pt>
                <c:pt idx="6">
                  <c:v>240</c:v>
                </c:pt>
                <c:pt idx="7">
                  <c:v>360</c:v>
                </c:pt>
              </c:numCache>
            </c:numRef>
          </c:cat>
          <c:val>
            <c:numRef>
              <c:f>Blatt1!$B$17:$I$17</c:f>
              <c:numCache>
                <c:formatCode>0.000</c:formatCode>
                <c:ptCount val="8"/>
                <c:pt idx="0">
                  <c:v>1.4</c:v>
                </c:pt>
                <c:pt idx="1">
                  <c:v>1.87</c:v>
                </c:pt>
                <c:pt idx="2">
                  <c:v>2.27</c:v>
                </c:pt>
                <c:pt idx="3">
                  <c:v>2.39</c:v>
                </c:pt>
                <c:pt idx="4">
                  <c:v>2.3199999999999998</c:v>
                </c:pt>
                <c:pt idx="5">
                  <c:v>2.29</c:v>
                </c:pt>
                <c:pt idx="6">
                  <c:v>2.21</c:v>
                </c:pt>
              </c:numCache>
            </c:numRef>
          </c:val>
          <c:smooth val="0"/>
        </c:ser>
        <c:ser>
          <c:idx val="4"/>
          <c:order val="1"/>
          <c:tx>
            <c:strRef>
              <c:f>Blatt1!$A$19</c:f>
              <c:strCache>
                <c:ptCount val="1"/>
                <c:pt idx="0">
                  <c:v>Paracetamol</c:v>
                </c:pt>
              </c:strCache>
            </c:strRef>
          </c:tx>
          <c:spPr>
            <a:ln w="127000"/>
          </c:spPr>
          <c:marker>
            <c:symbol val="none"/>
          </c:marker>
          <c:cat>
            <c:numRef>
              <c:f>Blatt1!$B$14:$I$14</c:f>
              <c:numCache>
                <c:formatCode>General</c:formatCode>
                <c:ptCount val="8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90</c:v>
                </c:pt>
                <c:pt idx="4">
                  <c:v>120</c:v>
                </c:pt>
                <c:pt idx="5">
                  <c:v>180</c:v>
                </c:pt>
                <c:pt idx="6">
                  <c:v>240</c:v>
                </c:pt>
                <c:pt idx="7">
                  <c:v>360</c:v>
                </c:pt>
              </c:numCache>
            </c:numRef>
          </c:cat>
          <c:val>
            <c:numRef>
              <c:f>Blatt1!$B$19:$I$19</c:f>
              <c:numCache>
                <c:formatCode>General</c:formatCode>
                <c:ptCount val="8"/>
                <c:pt idx="0">
                  <c:v>0</c:v>
                </c:pt>
                <c:pt idx="1">
                  <c:v>7.8</c:v>
                </c:pt>
                <c:pt idx="2">
                  <c:v>5.0999999999999996</c:v>
                </c:pt>
                <c:pt idx="3">
                  <c:v>8.5</c:v>
                </c:pt>
                <c:pt idx="4">
                  <c:v>5.0999999999999996</c:v>
                </c:pt>
                <c:pt idx="5">
                  <c:v>5.2</c:v>
                </c:pt>
                <c:pt idx="6">
                  <c:v>5.0999999999999996</c:v>
                </c:pt>
                <c:pt idx="7">
                  <c:v>5.0999999999999996</c:v>
                </c:pt>
              </c:numCache>
            </c:numRef>
          </c:val>
          <c:smooth val="0"/>
        </c:ser>
        <c:ser>
          <c:idx val="0"/>
          <c:order val="2"/>
          <c:tx>
            <c:strRef>
              <c:f>Blatt1!$A$18</c:f>
              <c:strCache>
                <c:ptCount val="1"/>
                <c:pt idx="0">
                  <c:v>Cortisol</c:v>
                </c:pt>
              </c:strCache>
            </c:strRef>
          </c:tx>
          <c:spPr>
            <a:ln w="127000"/>
          </c:spPr>
          <c:marker>
            <c:symbol val="none"/>
          </c:marker>
          <c:cat>
            <c:numRef>
              <c:f>Blatt1!$B$14:$I$14</c:f>
              <c:numCache>
                <c:formatCode>General</c:formatCode>
                <c:ptCount val="8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90</c:v>
                </c:pt>
                <c:pt idx="4">
                  <c:v>120</c:v>
                </c:pt>
                <c:pt idx="5">
                  <c:v>180</c:v>
                </c:pt>
                <c:pt idx="6">
                  <c:v>240</c:v>
                </c:pt>
                <c:pt idx="7">
                  <c:v>360</c:v>
                </c:pt>
              </c:numCache>
            </c:numRef>
          </c:cat>
          <c:val>
            <c:numRef>
              <c:f>Blatt1!$B$18:$I$18</c:f>
              <c:numCache>
                <c:formatCode>General</c:formatCode>
                <c:ptCount val="8"/>
                <c:pt idx="0">
                  <c:v>0.5</c:v>
                </c:pt>
                <c:pt idx="1">
                  <c:v>45.5</c:v>
                </c:pt>
                <c:pt idx="2">
                  <c:v>32.9</c:v>
                </c:pt>
                <c:pt idx="3">
                  <c:v>26.7</c:v>
                </c:pt>
                <c:pt idx="4">
                  <c:v>20.3</c:v>
                </c:pt>
                <c:pt idx="5">
                  <c:v>11.5</c:v>
                </c:pt>
                <c:pt idx="6">
                  <c:v>7.4</c:v>
                </c:pt>
                <c:pt idx="7">
                  <c:v>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6752256"/>
        <c:axId val="114943104"/>
      </c:lineChart>
      <c:catAx>
        <c:axId val="867522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14943104"/>
        <c:crosses val="autoZero"/>
        <c:auto val="1"/>
        <c:lblAlgn val="ctr"/>
        <c:lblOffset val="100"/>
        <c:noMultiLvlLbl val="0"/>
      </c:catAx>
      <c:valAx>
        <c:axId val="114943104"/>
        <c:scaling>
          <c:orientation val="minMax"/>
        </c:scaling>
        <c:delete val="0"/>
        <c:axPos val="l"/>
        <c:majorGridlines/>
        <c:numFmt formatCode="0.000" sourceLinked="1"/>
        <c:majorTickMark val="out"/>
        <c:minorTickMark val="none"/>
        <c:tickLblPos val="nextTo"/>
        <c:crossAx val="8675225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/>
          <a:lstStyle>
            <a:lvl1pPr algn="l">
              <a:defRPr sz="64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17888104" y="0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/>
          <a:lstStyle>
            <a:lvl1pPr algn="r">
              <a:defRPr sz="6400"/>
            </a:lvl1pPr>
          </a:lstStyle>
          <a:p>
            <a:fld id="{BACD599C-BA43-4D85-AE01-36CB030ADFD4}" type="datetimeFigureOut">
              <a:rPr lang="de-AT" smtClean="0"/>
              <a:t>28.07.2016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50512957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 anchor="b"/>
          <a:lstStyle>
            <a:lvl1pPr algn="l">
              <a:defRPr sz="64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17888104" y="50512957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 anchor="b"/>
          <a:lstStyle>
            <a:lvl1pPr algn="r">
              <a:defRPr sz="6400"/>
            </a:lvl1pPr>
          </a:lstStyle>
          <a:p>
            <a:fld id="{A3AD6A02-22A8-4CB1-B4A9-E3926057CF4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20431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/>
          <a:lstStyle>
            <a:lvl1pPr algn="l">
              <a:defRPr sz="64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17888104" y="0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/>
          <a:lstStyle>
            <a:lvl1pPr algn="r">
              <a:defRPr sz="6400"/>
            </a:lvl1pPr>
          </a:lstStyle>
          <a:p>
            <a:fld id="{8404DFA4-B4B7-46A9-9477-D4A30DF47183}" type="datetimeFigureOut">
              <a:rPr lang="de-AT" smtClean="0"/>
              <a:t>28.07.2016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807575" y="3989388"/>
            <a:ext cx="11964988" cy="199421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484237" tIns="242116" rIns="484237" bIns="242116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3158014" y="25261094"/>
            <a:ext cx="25264110" cy="23931563"/>
          </a:xfrm>
          <a:prstGeom prst="rect">
            <a:avLst/>
          </a:prstGeom>
        </p:spPr>
        <p:txBody>
          <a:bodyPr vert="horz" lIns="484237" tIns="242116" rIns="484237" bIns="242116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50512957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 anchor="b"/>
          <a:lstStyle>
            <a:lvl1pPr algn="l">
              <a:defRPr sz="64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17888104" y="50512957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 anchor="b"/>
          <a:lstStyle>
            <a:lvl1pPr algn="r">
              <a:defRPr sz="6400"/>
            </a:lvl1pPr>
          </a:lstStyle>
          <a:p>
            <a:fld id="{24D88F91-CC0C-4CE0-83B8-41D3F6269B5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80235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60270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720540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80809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441079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801349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161619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521888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882159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 userDrawn="1"/>
        </p:nvSpPr>
        <p:spPr>
          <a:xfrm>
            <a:off x="151" y="250"/>
            <a:ext cx="21602549" cy="36000000"/>
          </a:xfrm>
          <a:prstGeom prst="rect">
            <a:avLst/>
          </a:prstGeom>
          <a:solidFill>
            <a:srgbClr val="F6B0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de-AT"/>
          </a:p>
        </p:txBody>
      </p:sp>
      <p:sp>
        <p:nvSpPr>
          <p:cNvPr id="6" name="Diagonal liegende Ecken des Rechtecks abrunden 5"/>
          <p:cNvSpPr/>
          <p:nvPr userDrawn="1"/>
        </p:nvSpPr>
        <p:spPr>
          <a:xfrm>
            <a:off x="720150" y="503560"/>
            <a:ext cx="20160000" cy="34992000"/>
          </a:xfrm>
          <a:prstGeom prst="round2DiagRect">
            <a:avLst>
              <a:gd name="adj1" fmla="val 3376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de-AT"/>
          </a:p>
        </p:txBody>
      </p:sp>
      <p:pic>
        <p:nvPicPr>
          <p:cNvPr id="10" name="Picture 3" descr="Y:\oeffentlichkeit_sponsoring\Laufwerk_NEU\Grafik\Logos\MedUni Wien\Hauptlogo\MedUni Wien_Logo\OFFICE\JPEG\MedUni Wien_Hauptlogo_EN_RGB_300dpi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230" y="1260306"/>
            <a:ext cx="5953119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51801477" y="4500564"/>
            <a:ext cx="16074509" cy="95795306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574197" y="4500564"/>
            <a:ext cx="47867232" cy="95795306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06464" y="23136230"/>
            <a:ext cx="18362295" cy="7150894"/>
          </a:xfrm>
        </p:spPr>
        <p:txBody>
          <a:bodyPr anchor="t"/>
          <a:lstStyle>
            <a:lvl1pPr algn="l">
              <a:defRPr sz="144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706464" y="15260247"/>
            <a:ext cx="18362295" cy="7875981"/>
          </a:xfrm>
        </p:spPr>
        <p:txBody>
          <a:bodyPr anchor="b"/>
          <a:lstStyle>
            <a:lvl1pPr marL="0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1pPr>
            <a:lvl2pPr marL="1645457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2pPr>
            <a:lvl3pPr marL="3290913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3pPr>
            <a:lvl4pPr marL="4936371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4pPr>
            <a:lvl5pPr marL="6581829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5pPr>
            <a:lvl6pPr marL="8227286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6pPr>
            <a:lvl7pPr marL="9872742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7pPr>
            <a:lvl8pPr marL="11518201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8pPr>
            <a:lvl9pPr marL="13163657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574198" y="26194945"/>
            <a:ext cx="31968996" cy="74100926"/>
          </a:xfrm>
        </p:spPr>
        <p:txBody>
          <a:bodyPr/>
          <a:lstStyle>
            <a:lvl1pPr>
              <a:defRPr sz="10000"/>
            </a:lvl1pPr>
            <a:lvl2pPr>
              <a:defRPr sz="8600"/>
            </a:lvl2pPr>
            <a:lvl3pPr>
              <a:defRPr sz="7300"/>
            </a:lvl3pPr>
            <a:lvl4pPr>
              <a:defRPr sz="6500"/>
            </a:lvl4pPr>
            <a:lvl5pPr>
              <a:defRPr sz="6500"/>
            </a:lvl5pPr>
            <a:lvl6pPr>
              <a:defRPr sz="6500"/>
            </a:lvl6pPr>
            <a:lvl7pPr>
              <a:defRPr sz="6500"/>
            </a:lvl7pPr>
            <a:lvl8pPr>
              <a:defRPr sz="6500"/>
            </a:lvl8pPr>
            <a:lvl9pPr>
              <a:defRPr sz="65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5903241" y="26194945"/>
            <a:ext cx="31972745" cy="74100926"/>
          </a:xfrm>
        </p:spPr>
        <p:txBody>
          <a:bodyPr/>
          <a:lstStyle>
            <a:lvl1pPr>
              <a:defRPr sz="10000"/>
            </a:lvl1pPr>
            <a:lvl2pPr>
              <a:defRPr sz="8600"/>
            </a:lvl2pPr>
            <a:lvl3pPr>
              <a:defRPr sz="7300"/>
            </a:lvl3pPr>
            <a:lvl4pPr>
              <a:defRPr sz="6500"/>
            </a:lvl4pPr>
            <a:lvl5pPr>
              <a:defRPr sz="6500"/>
            </a:lvl5pPr>
            <a:lvl6pPr>
              <a:defRPr sz="6500"/>
            </a:lvl6pPr>
            <a:lvl7pPr>
              <a:defRPr sz="6500"/>
            </a:lvl7pPr>
            <a:lvl8pPr>
              <a:defRPr sz="6500"/>
            </a:lvl8pPr>
            <a:lvl9pPr>
              <a:defRPr sz="65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136" y="1441852"/>
            <a:ext cx="19442430" cy="6000751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80135" y="8059344"/>
            <a:ext cx="9544944" cy="3358751"/>
          </a:xfrm>
        </p:spPr>
        <p:txBody>
          <a:bodyPr anchor="b"/>
          <a:lstStyle>
            <a:lvl1pPr marL="0" indent="0">
              <a:buNone/>
              <a:defRPr sz="8600" b="1"/>
            </a:lvl1pPr>
            <a:lvl2pPr marL="1645457" indent="0">
              <a:buNone/>
              <a:defRPr sz="7300" b="1"/>
            </a:lvl2pPr>
            <a:lvl3pPr marL="3290913" indent="0">
              <a:buNone/>
              <a:defRPr sz="6500" b="1"/>
            </a:lvl3pPr>
            <a:lvl4pPr marL="4936371" indent="0">
              <a:buNone/>
              <a:defRPr sz="5800" b="1"/>
            </a:lvl4pPr>
            <a:lvl5pPr marL="6581829" indent="0">
              <a:buNone/>
              <a:defRPr sz="5800" b="1"/>
            </a:lvl5pPr>
            <a:lvl6pPr marL="8227286" indent="0">
              <a:buNone/>
              <a:defRPr sz="5800" b="1"/>
            </a:lvl6pPr>
            <a:lvl7pPr marL="9872742" indent="0">
              <a:buNone/>
              <a:defRPr sz="5800" b="1"/>
            </a:lvl7pPr>
            <a:lvl8pPr marL="11518201" indent="0">
              <a:buNone/>
              <a:defRPr sz="5800" b="1"/>
            </a:lvl8pPr>
            <a:lvl9pPr marL="13163657" indent="0">
              <a:buNone/>
              <a:defRPr sz="58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080135" y="11418094"/>
            <a:ext cx="9544944" cy="20744263"/>
          </a:xfrm>
        </p:spPr>
        <p:txBody>
          <a:bodyPr/>
          <a:lstStyle>
            <a:lvl1pPr>
              <a:defRPr sz="8600"/>
            </a:lvl1pPr>
            <a:lvl2pPr>
              <a:defRPr sz="73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0973874" y="8059344"/>
            <a:ext cx="9548694" cy="3358751"/>
          </a:xfrm>
        </p:spPr>
        <p:txBody>
          <a:bodyPr anchor="b"/>
          <a:lstStyle>
            <a:lvl1pPr marL="0" indent="0">
              <a:buNone/>
              <a:defRPr sz="8600" b="1"/>
            </a:lvl1pPr>
            <a:lvl2pPr marL="1645457" indent="0">
              <a:buNone/>
              <a:defRPr sz="7300" b="1"/>
            </a:lvl2pPr>
            <a:lvl3pPr marL="3290913" indent="0">
              <a:buNone/>
              <a:defRPr sz="6500" b="1"/>
            </a:lvl3pPr>
            <a:lvl4pPr marL="4936371" indent="0">
              <a:buNone/>
              <a:defRPr sz="5800" b="1"/>
            </a:lvl4pPr>
            <a:lvl5pPr marL="6581829" indent="0">
              <a:buNone/>
              <a:defRPr sz="5800" b="1"/>
            </a:lvl5pPr>
            <a:lvl6pPr marL="8227286" indent="0">
              <a:buNone/>
              <a:defRPr sz="5800" b="1"/>
            </a:lvl6pPr>
            <a:lvl7pPr marL="9872742" indent="0">
              <a:buNone/>
              <a:defRPr sz="5800" b="1"/>
            </a:lvl7pPr>
            <a:lvl8pPr marL="11518201" indent="0">
              <a:buNone/>
              <a:defRPr sz="5800" b="1"/>
            </a:lvl8pPr>
            <a:lvl9pPr marL="13163657" indent="0">
              <a:buNone/>
              <a:defRPr sz="58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0973874" y="11418094"/>
            <a:ext cx="9548694" cy="20744263"/>
          </a:xfrm>
        </p:spPr>
        <p:txBody>
          <a:bodyPr/>
          <a:lstStyle>
            <a:lvl1pPr>
              <a:defRPr sz="8600"/>
            </a:lvl1pPr>
            <a:lvl2pPr>
              <a:defRPr sz="73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138" y="1433514"/>
            <a:ext cx="7107139" cy="6100762"/>
          </a:xfrm>
        </p:spPr>
        <p:txBody>
          <a:bodyPr anchor="b"/>
          <a:lstStyle>
            <a:lvl1pPr algn="l">
              <a:defRPr sz="73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446058" y="1433518"/>
            <a:ext cx="12076509" cy="30728842"/>
          </a:xfrm>
        </p:spPr>
        <p:txBody>
          <a:bodyPr/>
          <a:lstStyle>
            <a:lvl1pPr>
              <a:defRPr sz="11500"/>
            </a:lvl1pPr>
            <a:lvl2pPr>
              <a:defRPr sz="10000"/>
            </a:lvl2pPr>
            <a:lvl3pPr>
              <a:defRPr sz="86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080138" y="7534279"/>
            <a:ext cx="7107139" cy="24628081"/>
          </a:xfrm>
        </p:spPr>
        <p:txBody>
          <a:bodyPr/>
          <a:lstStyle>
            <a:lvl1pPr marL="0" indent="0">
              <a:buNone/>
              <a:defRPr sz="5000"/>
            </a:lvl1pPr>
            <a:lvl2pPr marL="1645457" indent="0">
              <a:buNone/>
              <a:defRPr sz="4300"/>
            </a:lvl2pPr>
            <a:lvl3pPr marL="3290913" indent="0">
              <a:buNone/>
              <a:defRPr sz="3500"/>
            </a:lvl3pPr>
            <a:lvl4pPr marL="4936371" indent="0">
              <a:buNone/>
              <a:defRPr sz="3200"/>
            </a:lvl4pPr>
            <a:lvl5pPr marL="6581829" indent="0">
              <a:buNone/>
              <a:defRPr sz="3200"/>
            </a:lvl5pPr>
            <a:lvl6pPr marL="8227286" indent="0">
              <a:buNone/>
              <a:defRPr sz="3200"/>
            </a:lvl6pPr>
            <a:lvl7pPr marL="9872742" indent="0">
              <a:buNone/>
              <a:defRPr sz="3200"/>
            </a:lvl7pPr>
            <a:lvl8pPr marL="11518201" indent="0">
              <a:buNone/>
              <a:defRPr sz="3200"/>
            </a:lvl8pPr>
            <a:lvl9pPr marL="13163657" indent="0">
              <a:buNone/>
              <a:defRPr sz="3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34281" y="25203152"/>
            <a:ext cx="12961620" cy="2975374"/>
          </a:xfrm>
        </p:spPr>
        <p:txBody>
          <a:bodyPr anchor="b"/>
          <a:lstStyle>
            <a:lvl1pPr algn="l">
              <a:defRPr sz="73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234281" y="3217070"/>
            <a:ext cx="12961620" cy="21602700"/>
          </a:xfrm>
        </p:spPr>
        <p:txBody>
          <a:bodyPr/>
          <a:lstStyle>
            <a:lvl1pPr marL="0" indent="0">
              <a:buNone/>
              <a:defRPr sz="11500"/>
            </a:lvl1pPr>
            <a:lvl2pPr marL="1645457" indent="0">
              <a:buNone/>
              <a:defRPr sz="10000"/>
            </a:lvl2pPr>
            <a:lvl3pPr marL="3290913" indent="0">
              <a:buNone/>
              <a:defRPr sz="8600"/>
            </a:lvl3pPr>
            <a:lvl4pPr marL="4936371" indent="0">
              <a:buNone/>
              <a:defRPr sz="7300"/>
            </a:lvl4pPr>
            <a:lvl5pPr marL="6581829" indent="0">
              <a:buNone/>
              <a:defRPr sz="7300"/>
            </a:lvl5pPr>
            <a:lvl6pPr marL="8227286" indent="0">
              <a:buNone/>
              <a:defRPr sz="7300"/>
            </a:lvl6pPr>
            <a:lvl7pPr marL="9872742" indent="0">
              <a:buNone/>
              <a:defRPr sz="7300"/>
            </a:lvl7pPr>
            <a:lvl8pPr marL="11518201" indent="0">
              <a:buNone/>
              <a:defRPr sz="7300"/>
            </a:lvl8pPr>
            <a:lvl9pPr marL="13163657" indent="0">
              <a:buNone/>
              <a:defRPr sz="73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234281" y="28178525"/>
            <a:ext cx="12961620" cy="4225525"/>
          </a:xfrm>
        </p:spPr>
        <p:txBody>
          <a:bodyPr/>
          <a:lstStyle>
            <a:lvl1pPr marL="0" indent="0">
              <a:buNone/>
              <a:defRPr sz="5000"/>
            </a:lvl1pPr>
            <a:lvl2pPr marL="1645457" indent="0">
              <a:buNone/>
              <a:defRPr sz="4300"/>
            </a:lvl2pPr>
            <a:lvl3pPr marL="3290913" indent="0">
              <a:buNone/>
              <a:defRPr sz="3500"/>
            </a:lvl3pPr>
            <a:lvl4pPr marL="4936371" indent="0">
              <a:buNone/>
              <a:defRPr sz="3200"/>
            </a:lvl4pPr>
            <a:lvl5pPr marL="6581829" indent="0">
              <a:buNone/>
              <a:defRPr sz="3200"/>
            </a:lvl5pPr>
            <a:lvl6pPr marL="8227286" indent="0">
              <a:buNone/>
              <a:defRPr sz="3200"/>
            </a:lvl6pPr>
            <a:lvl7pPr marL="9872742" indent="0">
              <a:buNone/>
              <a:defRPr sz="3200"/>
            </a:lvl7pPr>
            <a:lvl8pPr marL="11518201" indent="0">
              <a:buNone/>
              <a:defRPr sz="3200"/>
            </a:lvl8pPr>
            <a:lvl9pPr marL="13163657" indent="0">
              <a:buNone/>
              <a:defRPr sz="3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080136" y="1441852"/>
            <a:ext cx="19442430" cy="6000751"/>
          </a:xfrm>
          <a:prstGeom prst="rect">
            <a:avLst/>
          </a:prstGeom>
        </p:spPr>
        <p:txBody>
          <a:bodyPr vert="horz" lIns="329092" tIns="164547" rIns="329092" bIns="164547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80136" y="8401055"/>
            <a:ext cx="19442430" cy="23761305"/>
          </a:xfrm>
          <a:prstGeom prst="rect">
            <a:avLst/>
          </a:prstGeom>
        </p:spPr>
        <p:txBody>
          <a:bodyPr vert="horz" lIns="329092" tIns="164547" rIns="329092" bIns="164547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80135" y="33370842"/>
            <a:ext cx="5040630" cy="1916906"/>
          </a:xfrm>
          <a:prstGeom prst="rect">
            <a:avLst/>
          </a:prstGeom>
        </p:spPr>
        <p:txBody>
          <a:bodyPr vert="horz" lIns="329092" tIns="164547" rIns="329092" bIns="164547" rtlCol="0" anchor="ctr"/>
          <a:lstStyle>
            <a:lvl1pPr algn="l">
              <a:defRPr sz="4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7380925" y="33370842"/>
            <a:ext cx="6840855" cy="1916906"/>
          </a:xfrm>
          <a:prstGeom prst="rect">
            <a:avLst/>
          </a:prstGeom>
        </p:spPr>
        <p:txBody>
          <a:bodyPr vert="horz" lIns="329092" tIns="164547" rIns="329092" bIns="164547" rtlCol="0" anchor="ctr"/>
          <a:lstStyle>
            <a:lvl1pPr algn="ctr">
              <a:defRPr sz="4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5481935" y="33370842"/>
            <a:ext cx="5040630" cy="1916906"/>
          </a:xfrm>
          <a:prstGeom prst="rect">
            <a:avLst/>
          </a:prstGeom>
        </p:spPr>
        <p:txBody>
          <a:bodyPr vert="horz" lIns="329092" tIns="164547" rIns="329092" bIns="164547" rtlCol="0" anchor="ctr"/>
          <a:lstStyle>
            <a:lvl1pPr algn="r">
              <a:defRPr sz="4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3290913" rtl="0" eaLnBrk="1" latinLnBrk="0" hangingPunct="1">
        <a:spcBef>
          <a:spcPct val="0"/>
        </a:spcBef>
        <a:buNone/>
        <a:defRPr sz="15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34093" indent="-1234093" algn="l" defTabSz="3290913" rtl="0" eaLnBrk="1" latinLnBrk="0" hangingPunct="1">
        <a:spcBef>
          <a:spcPct val="20000"/>
        </a:spcBef>
        <a:buFont typeface="Arial" pitchFamily="34" charset="0"/>
        <a:buChar char="•"/>
        <a:defRPr sz="11500" kern="1200">
          <a:solidFill>
            <a:schemeClr val="tx1"/>
          </a:solidFill>
          <a:latin typeface="+mn-lt"/>
          <a:ea typeface="+mn-ea"/>
          <a:cs typeface="+mn-cs"/>
        </a:defRPr>
      </a:lvl1pPr>
      <a:lvl2pPr marL="2673868" indent="-1028411" algn="l" defTabSz="3290913" rtl="0" eaLnBrk="1" latinLnBrk="0" hangingPunct="1">
        <a:spcBef>
          <a:spcPct val="20000"/>
        </a:spcBef>
        <a:buFont typeface="Arial" pitchFamily="34" charset="0"/>
        <a:buChar char="–"/>
        <a:defRPr sz="10000" kern="1200">
          <a:solidFill>
            <a:schemeClr val="tx1"/>
          </a:solidFill>
          <a:latin typeface="+mn-lt"/>
          <a:ea typeface="+mn-ea"/>
          <a:cs typeface="+mn-cs"/>
        </a:defRPr>
      </a:lvl2pPr>
      <a:lvl3pPr marL="4113642" indent="-822729" algn="l" defTabSz="3290913" rtl="0" eaLnBrk="1" latinLnBrk="0" hangingPunct="1">
        <a:spcBef>
          <a:spcPct val="20000"/>
        </a:spcBef>
        <a:buFont typeface="Arial" pitchFamily="34" charset="0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5759100" indent="-822729" algn="l" defTabSz="3290913" rtl="0" eaLnBrk="1" latinLnBrk="0" hangingPunct="1">
        <a:spcBef>
          <a:spcPct val="20000"/>
        </a:spcBef>
        <a:buFont typeface="Arial" pitchFamily="34" charset="0"/>
        <a:buChar char="–"/>
        <a:defRPr sz="7300" kern="1200">
          <a:solidFill>
            <a:schemeClr val="tx1"/>
          </a:solidFill>
          <a:latin typeface="+mn-lt"/>
          <a:ea typeface="+mn-ea"/>
          <a:cs typeface="+mn-cs"/>
        </a:defRPr>
      </a:lvl4pPr>
      <a:lvl5pPr marL="7404557" indent="-822729" algn="l" defTabSz="3290913" rtl="0" eaLnBrk="1" latinLnBrk="0" hangingPunct="1">
        <a:spcBef>
          <a:spcPct val="20000"/>
        </a:spcBef>
        <a:buFont typeface="Arial" pitchFamily="34" charset="0"/>
        <a:buChar char="»"/>
        <a:defRPr sz="7300" kern="1200">
          <a:solidFill>
            <a:schemeClr val="tx1"/>
          </a:solidFill>
          <a:latin typeface="+mn-lt"/>
          <a:ea typeface="+mn-ea"/>
          <a:cs typeface="+mn-cs"/>
        </a:defRPr>
      </a:lvl5pPr>
      <a:lvl6pPr marL="9050013" indent="-822729" algn="l" defTabSz="3290913" rtl="0" eaLnBrk="1" latinLnBrk="0" hangingPunct="1">
        <a:spcBef>
          <a:spcPct val="20000"/>
        </a:spcBef>
        <a:buFont typeface="Arial" pitchFamily="34" charset="0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5473" indent="-822729" algn="l" defTabSz="3290913" rtl="0" eaLnBrk="1" latinLnBrk="0" hangingPunct="1">
        <a:spcBef>
          <a:spcPct val="20000"/>
        </a:spcBef>
        <a:buFont typeface="Arial" pitchFamily="34" charset="0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7pPr>
      <a:lvl8pPr marL="12340929" indent="-822729" algn="l" defTabSz="3290913" rtl="0" eaLnBrk="1" latinLnBrk="0" hangingPunct="1">
        <a:spcBef>
          <a:spcPct val="20000"/>
        </a:spcBef>
        <a:buFont typeface="Arial" pitchFamily="34" charset="0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8pPr>
      <a:lvl9pPr marL="13986386" indent="-822729" algn="l" defTabSz="3290913" rtl="0" eaLnBrk="1" latinLnBrk="0" hangingPunct="1">
        <a:spcBef>
          <a:spcPct val="20000"/>
        </a:spcBef>
        <a:buFont typeface="Arial" pitchFamily="34" charset="0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1pPr>
      <a:lvl2pPr marL="1645457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2pPr>
      <a:lvl3pPr marL="3290913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3pPr>
      <a:lvl4pPr marL="4936371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4pPr>
      <a:lvl5pPr marL="6581829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5pPr>
      <a:lvl6pPr marL="8227286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6pPr>
      <a:lvl7pPr marL="9872742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7pPr>
      <a:lvl8pPr marL="11518201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8pPr>
      <a:lvl9pPr marL="13163657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440310" y="3202827"/>
            <a:ext cx="26498970" cy="133410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en-US" sz="8000" dirty="0" err="1" smtClean="0">
                <a:solidFill>
                  <a:srgbClr val="111D4E"/>
                </a:solidFill>
                <a:latin typeface="Georgia" pitchFamily="18" charset="0"/>
              </a:rPr>
              <a:t>Titel</a:t>
            </a:r>
            <a:r>
              <a:rPr lang="en-US" sz="8000" dirty="0" smtClean="0">
                <a:solidFill>
                  <a:srgbClr val="111D4E"/>
                </a:solidFill>
                <a:latin typeface="Georgia" pitchFamily="18" charset="0"/>
              </a:rPr>
              <a:t> des Posters, </a:t>
            </a:r>
            <a:r>
              <a:rPr lang="en-US" sz="8000" dirty="0" err="1" smtClean="0">
                <a:solidFill>
                  <a:srgbClr val="111D4E"/>
                </a:solidFill>
                <a:latin typeface="Georgia" pitchFamily="18" charset="0"/>
              </a:rPr>
              <a:t>Schriftgröße</a:t>
            </a:r>
            <a:r>
              <a:rPr lang="en-US" sz="8000" dirty="0" smtClean="0">
                <a:solidFill>
                  <a:srgbClr val="111D4E"/>
                </a:solidFill>
                <a:latin typeface="Georgia" pitchFamily="18" charset="0"/>
              </a:rPr>
              <a:t> </a:t>
            </a:r>
            <a:r>
              <a:rPr lang="en-US" sz="8000" dirty="0" err="1" smtClean="0">
                <a:solidFill>
                  <a:srgbClr val="111D4E"/>
                </a:solidFill>
                <a:latin typeface="Georgia" pitchFamily="18" charset="0"/>
              </a:rPr>
              <a:t>variabel</a:t>
            </a:r>
            <a:endParaRPr lang="de-DE" sz="80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1440310" y="5003027"/>
            <a:ext cx="22466522" cy="1103274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AutorInnen</a:t>
            </a:r>
            <a:r>
              <a:rPr lang="en-US" sz="6500" dirty="0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, </a:t>
            </a:r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Schriftgröße</a:t>
            </a:r>
            <a:r>
              <a:rPr lang="en-US" sz="6500" dirty="0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 </a:t>
            </a:r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variabel</a:t>
            </a:r>
            <a:endParaRPr lang="de-DE" sz="6500" dirty="0">
              <a:solidFill>
                <a:srgbClr val="111D4E"/>
              </a:solidFill>
              <a:latin typeface="Georgia" pitchFamily="18" charset="0"/>
              <a:cs typeface="Arial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1440311" y="6264984"/>
            <a:ext cx="21084018" cy="641609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Klinik, Medizinische Universität Wien</a:t>
            </a:r>
            <a:r>
              <a:rPr lang="en-US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35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Schriftgröße</a:t>
            </a:r>
            <a:r>
              <a:rPr lang="en-US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35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variabel</a:t>
            </a:r>
            <a:endParaRPr lang="de-DE" sz="35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440310" y="8027363"/>
            <a:ext cx="14726037" cy="6877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800" dirty="0" err="1">
                <a:solidFill>
                  <a:srgbClr val="111D4E"/>
                </a:solidFill>
                <a:latin typeface="Georgia" pitchFamily="18" charset="0"/>
              </a:rPr>
              <a:t>Objective</a:t>
            </a:r>
            <a:endParaRPr lang="de-DE" sz="38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1440311" y="8737391"/>
            <a:ext cx="8928000" cy="1487995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endParaRPr lang="de-DE" sz="18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440310" y="10817602"/>
            <a:ext cx="14726037" cy="6877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800" dirty="0" err="1">
                <a:solidFill>
                  <a:srgbClr val="111D4E"/>
                </a:solidFill>
                <a:latin typeface="Georgia" pitchFamily="18" charset="0"/>
              </a:rPr>
              <a:t>Patients</a:t>
            </a:r>
            <a:r>
              <a:rPr lang="de-DE" sz="3800" dirty="0">
                <a:solidFill>
                  <a:srgbClr val="111D4E"/>
                </a:solidFill>
                <a:latin typeface="Georgia" pitchFamily="18" charset="0"/>
              </a:rPr>
              <a:t> </a:t>
            </a:r>
            <a:r>
              <a:rPr lang="de-DE" sz="3800" dirty="0" err="1">
                <a:solidFill>
                  <a:srgbClr val="111D4E"/>
                </a:solidFill>
                <a:latin typeface="Georgia" pitchFamily="18" charset="0"/>
              </a:rPr>
              <a:t>and</a:t>
            </a:r>
            <a:r>
              <a:rPr lang="de-DE" sz="3800" dirty="0">
                <a:solidFill>
                  <a:srgbClr val="111D4E"/>
                </a:solidFill>
                <a:latin typeface="Georgia" pitchFamily="18" charset="0"/>
              </a:rPr>
              <a:t> </a:t>
            </a:r>
            <a:r>
              <a:rPr lang="de-DE" sz="3800" dirty="0" err="1">
                <a:solidFill>
                  <a:srgbClr val="111D4E"/>
                </a:solidFill>
                <a:latin typeface="Georgia" pitchFamily="18" charset="0"/>
              </a:rPr>
              <a:t>Methods</a:t>
            </a:r>
            <a:endParaRPr lang="de-DE" sz="38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1440311" y="11516521"/>
            <a:ext cx="8928000" cy="2595990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endParaRPr lang="en-US" sz="18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pic>
        <p:nvPicPr>
          <p:cNvPr id="9" name="Picture 2" descr="C:\Users\dmaest48\Desktop\tabell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311" y="14993959"/>
            <a:ext cx="9361039" cy="4318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feld 9"/>
          <p:cNvSpPr txBox="1"/>
          <p:nvPr/>
        </p:nvSpPr>
        <p:spPr>
          <a:xfrm>
            <a:off x="1440310" y="20180250"/>
            <a:ext cx="14726037" cy="6877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800" dirty="0" err="1" smtClean="0">
                <a:solidFill>
                  <a:srgbClr val="111D4E"/>
                </a:solidFill>
                <a:latin typeface="Georgia" pitchFamily="18" charset="0"/>
              </a:rPr>
              <a:t>Results</a:t>
            </a:r>
            <a:endParaRPr lang="de-DE" sz="38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1440311" y="21025145"/>
            <a:ext cx="8928000" cy="591997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endParaRPr lang="en-US" sz="18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</a:p>
          <a:p>
            <a:pPr algn="just"/>
            <a:endParaRPr lang="en-US" sz="18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11089382" y="32187965"/>
            <a:ext cx="14726037" cy="518498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2700" dirty="0" smtClean="0">
                <a:solidFill>
                  <a:srgbClr val="111D4E"/>
                </a:solidFill>
                <a:latin typeface="Georgia" pitchFamily="18" charset="0"/>
              </a:rPr>
              <a:t>References</a:t>
            </a:r>
            <a:endParaRPr lang="de-DE" sz="27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11089382" y="32691882"/>
            <a:ext cx="8928000" cy="1103274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3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quo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11089382" y="25053093"/>
            <a:ext cx="14726037" cy="6877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800" dirty="0" err="1" smtClean="0">
                <a:solidFill>
                  <a:srgbClr val="111D4E"/>
                </a:solidFill>
                <a:latin typeface="Georgia" pitchFamily="18" charset="0"/>
              </a:rPr>
              <a:t>Conclusion</a:t>
            </a:r>
            <a:endParaRPr lang="de-DE" sz="38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11089383" y="25868691"/>
            <a:ext cx="8928000" cy="3980985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lam</a:t>
            </a:r>
            <a:r>
              <a:rPr lang="de-DE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lam</a:t>
            </a:r>
            <a:r>
              <a:rPr lang="de-DE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endParaRPr lang="de-DE" sz="18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graphicFrame>
        <p:nvGraphicFramePr>
          <p:cNvPr id="16" name="Diagramm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7900678"/>
              </p:ext>
            </p:extLst>
          </p:nvPr>
        </p:nvGraphicFramePr>
        <p:xfrm>
          <a:off x="1527846" y="27317945"/>
          <a:ext cx="8924802" cy="48700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7" name="Picture 10" descr="http://dccdn.de/pictures.doccheck.com/images/a70/85f/a7085ff5b4b4808b39e5e4ac0e11c5a1/60653/m_140785342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4390" y="15342082"/>
            <a:ext cx="4247480" cy="5345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4" descr="http://cdn1.spiegel.de/images/image-431950-galleryV9-lueh-431950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73"/>
          <a:stretch/>
        </p:blipFill>
        <p:spPr bwMode="auto">
          <a:xfrm>
            <a:off x="11234391" y="9986785"/>
            <a:ext cx="8927999" cy="5027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 descr="https://upload.wikimedia.org/wikipedia/commons/1/17/Epidurale_Blutung_-_CT_-_WT-KF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7" r="51533"/>
          <a:stretch/>
        </p:blipFill>
        <p:spPr bwMode="auto">
          <a:xfrm>
            <a:off x="15845380" y="15342082"/>
            <a:ext cx="4317010" cy="5320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feld 19"/>
          <p:cNvSpPr txBox="1"/>
          <p:nvPr/>
        </p:nvSpPr>
        <p:spPr>
          <a:xfrm>
            <a:off x="11234392" y="8027363"/>
            <a:ext cx="8928000" cy="1487995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endParaRPr lang="de-DE" sz="18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1440311" y="32781716"/>
            <a:ext cx="8928000" cy="1487995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</p:txBody>
      </p:sp>
      <p:pic>
        <p:nvPicPr>
          <p:cNvPr id="22" name="Picture 20" descr="http://www.spektrum.de/fm/912/thumbnails/Fotolia_34383661_L_svedoliver.jpg.1294186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524"/>
          <a:stretch/>
        </p:blipFill>
        <p:spPr bwMode="auto">
          <a:xfrm>
            <a:off x="11234391" y="21103369"/>
            <a:ext cx="8928000" cy="1867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feld 22"/>
          <p:cNvSpPr txBox="1"/>
          <p:nvPr/>
        </p:nvSpPr>
        <p:spPr>
          <a:xfrm>
            <a:off x="11094303" y="23264539"/>
            <a:ext cx="8928000" cy="1103274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3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Bild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: </a:t>
            </a:r>
            <a:r>
              <a:rPr lang="en-US" sz="13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3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727</Words>
  <Application>Microsoft Office PowerPoint</Application>
  <PresentationFormat>Benutzerdefiniert</PresentationFormat>
  <Paragraphs>26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PowerPoint-Präsentation</vt:lpstr>
    </vt:vector>
  </TitlesOfParts>
  <Company>Medizinische Universität Wien _ MMS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andrea</dc:creator>
  <cp:lastModifiedBy>Daniel Maestro</cp:lastModifiedBy>
  <cp:revision>21</cp:revision>
  <cp:lastPrinted>2016-07-27T13:28:36Z</cp:lastPrinted>
  <dcterms:created xsi:type="dcterms:W3CDTF">2012-11-08T13:35:11Z</dcterms:created>
  <dcterms:modified xsi:type="dcterms:W3CDTF">2016-07-28T07:35:08Z</dcterms:modified>
</cp:coreProperties>
</file>