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43463" cy="42845038"/>
  <p:notesSz cx="6858000" cy="9144000"/>
  <p:defaultTextStyle>
    <a:defPPr>
      <a:defRPr lang="de-DE"/>
    </a:defPPr>
    <a:lvl1pPr marL="0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166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33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49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663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0829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8994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16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32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BFAE"/>
    <a:srgbClr val="111D4E"/>
    <a:srgbClr val="F6B0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" d="100"/>
          <a:sy n="16" d="100"/>
        </p:scale>
        <p:origin x="-2664" y="-210"/>
      </p:cViewPr>
      <p:guideLst>
        <p:guide orient="horz" pos="13495"/>
        <p:guide pos="952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eter:Documents:Wissenschaft:Craniopharyngioma:Data:Data_C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2.588008622906E-2"/>
          <c:y val="8.0903666348183696E-3"/>
          <c:w val="0.95899747093183763"/>
          <c:h val="0.94829363868910999"/>
        </c:manualLayout>
      </c:layout>
      <c:lineChart>
        <c:grouping val="standard"/>
        <c:varyColors val="0"/>
        <c:ser>
          <c:idx val="2"/>
          <c:order val="0"/>
          <c:tx>
            <c:strRef>
              <c:f>Blatt1!$A$17</c:f>
              <c:strCache>
                <c:ptCount val="1"/>
                <c:pt idx="0">
                  <c:v>fT4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Blatt1!$B$17:$I$17</c:f>
              <c:numCache>
                <c:formatCode>0.000</c:formatCode>
                <c:ptCount val="8"/>
                <c:pt idx="0">
                  <c:v>1.4</c:v>
                </c:pt>
                <c:pt idx="1">
                  <c:v>1.87</c:v>
                </c:pt>
                <c:pt idx="2">
                  <c:v>2.27</c:v>
                </c:pt>
                <c:pt idx="3">
                  <c:v>2.39</c:v>
                </c:pt>
                <c:pt idx="4">
                  <c:v>2.3199999999999998</c:v>
                </c:pt>
                <c:pt idx="5">
                  <c:v>2.29</c:v>
                </c:pt>
                <c:pt idx="6">
                  <c:v>2.21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Blatt1!$A$19</c:f>
              <c:strCache>
                <c:ptCount val="1"/>
                <c:pt idx="0">
                  <c:v>Paracetamol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Blatt1!$B$19:$I$19</c:f>
              <c:numCache>
                <c:formatCode>General</c:formatCode>
                <c:ptCount val="8"/>
                <c:pt idx="0">
                  <c:v>0</c:v>
                </c:pt>
                <c:pt idx="1">
                  <c:v>7.8</c:v>
                </c:pt>
                <c:pt idx="2">
                  <c:v>5.0999999999999996</c:v>
                </c:pt>
                <c:pt idx="3">
                  <c:v>8.5</c:v>
                </c:pt>
                <c:pt idx="4">
                  <c:v>5.0999999999999996</c:v>
                </c:pt>
                <c:pt idx="5">
                  <c:v>5.2</c:v>
                </c:pt>
                <c:pt idx="6">
                  <c:v>5.0999999999999996</c:v>
                </c:pt>
                <c:pt idx="7">
                  <c:v>5.0999999999999996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Blatt1!$A$18</c:f>
              <c:strCache>
                <c:ptCount val="1"/>
                <c:pt idx="0">
                  <c:v>Cortisol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Blatt1!$B$18:$I$18</c:f>
              <c:numCache>
                <c:formatCode>General</c:formatCode>
                <c:ptCount val="8"/>
                <c:pt idx="0">
                  <c:v>0.5</c:v>
                </c:pt>
                <c:pt idx="1">
                  <c:v>45.5</c:v>
                </c:pt>
                <c:pt idx="2">
                  <c:v>32.9</c:v>
                </c:pt>
                <c:pt idx="3">
                  <c:v>26.7</c:v>
                </c:pt>
                <c:pt idx="4">
                  <c:v>20.3</c:v>
                </c:pt>
                <c:pt idx="5">
                  <c:v>11.5</c:v>
                </c:pt>
                <c:pt idx="6">
                  <c:v>7.4</c:v>
                </c:pt>
                <c:pt idx="7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1835520"/>
        <c:axId val="66047360"/>
      </c:lineChart>
      <c:catAx>
        <c:axId val="81835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6047360"/>
        <c:crosses val="autoZero"/>
        <c:auto val="1"/>
        <c:lblAlgn val="ctr"/>
        <c:lblOffset val="100"/>
        <c:noMultiLvlLbl val="0"/>
      </c:catAx>
      <c:valAx>
        <c:axId val="66047360"/>
        <c:scaling>
          <c:orientation val="minMax"/>
        </c:scaling>
        <c:delete val="0"/>
        <c:axPos val="l"/>
        <c:majorGridlines/>
        <c:numFmt formatCode="0.000" sourceLinked="1"/>
        <c:majorTickMark val="out"/>
        <c:minorTickMark val="none"/>
        <c:tickLblPos val="nextTo"/>
        <c:crossAx val="818355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19325" y="685800"/>
            <a:ext cx="2419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1"/>
            <a:ext cx="30243463" cy="42845038"/>
          </a:xfrm>
          <a:prstGeom prst="rect">
            <a:avLst/>
          </a:prstGeom>
          <a:solidFill>
            <a:srgbClr val="3CBF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Diagonal liegende Ecken des Rechtecks abrunden 2"/>
          <p:cNvSpPr/>
          <p:nvPr userDrawn="1"/>
        </p:nvSpPr>
        <p:spPr>
          <a:xfrm>
            <a:off x="719999" y="720000"/>
            <a:ext cx="28810663" cy="41405039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5" name="Picture 3" descr="Y:\oeffentlichkeit_sponsoring\Laufwerk_NEU\Grafik\Logos\MedUni Wien\Hauptlogo\MedUni Wien_Logo\OFFICE\JPEG\MedUni Wien_Hauptlogo_EN_RGB_300dpi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1" y="1800000"/>
            <a:ext cx="8504455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2521306" y="5355631"/>
            <a:ext cx="22504077" cy="11399557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003824" y="5355631"/>
            <a:ext cx="67013422" cy="113995571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025" y="27531908"/>
            <a:ext cx="25706944" cy="8509501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389025" y="18159560"/>
            <a:ext cx="25706944" cy="9372348"/>
          </a:xfrm>
        </p:spPr>
        <p:txBody>
          <a:bodyPr anchor="b"/>
          <a:lstStyle>
            <a:lvl1pPr marL="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1pPr>
            <a:lvl2pPr marL="208816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331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3pPr>
            <a:lvl4pPr marL="626449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66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082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899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1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32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03824" y="31171754"/>
            <a:ext cx="44756125" cy="88179449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264009" y="31171754"/>
            <a:ext cx="44761374" cy="88179449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2174" y="1715790"/>
            <a:ext cx="27219117" cy="7140841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2173" y="9590548"/>
            <a:ext cx="13362782" cy="3996884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12173" y="13587432"/>
            <a:ext cx="13362782" cy="24685490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5363262" y="9590548"/>
            <a:ext cx="13368031" cy="3996884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5363262" y="13587432"/>
            <a:ext cx="13368031" cy="24685490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2175" y="1705869"/>
            <a:ext cx="9949891" cy="7259853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824355" y="1705872"/>
            <a:ext cx="16906936" cy="36567052"/>
          </a:xfrm>
        </p:spPr>
        <p:txBody>
          <a:bodyPr/>
          <a:lstStyle>
            <a:lvl1pPr>
              <a:defRPr sz="14600"/>
            </a:lvl1pPr>
            <a:lvl2pPr>
              <a:defRPr sz="12700"/>
            </a:lvl2pPr>
            <a:lvl3pPr>
              <a:defRPr sz="109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2175" y="8965725"/>
            <a:ext cx="9949891" cy="29307199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27931" y="29991528"/>
            <a:ext cx="18146078" cy="3540669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927931" y="3828283"/>
            <a:ext cx="18146078" cy="25707023"/>
          </a:xfrm>
        </p:spPr>
        <p:txBody>
          <a:bodyPr/>
          <a:lstStyle>
            <a:lvl1pPr marL="0" indent="0">
              <a:buNone/>
              <a:defRPr sz="14600"/>
            </a:lvl1pPr>
            <a:lvl2pPr marL="2088166" indent="0">
              <a:buNone/>
              <a:defRPr sz="12700"/>
            </a:lvl2pPr>
            <a:lvl3pPr marL="4176331" indent="0">
              <a:buNone/>
              <a:defRPr sz="10900"/>
            </a:lvl3pPr>
            <a:lvl4pPr marL="6264497" indent="0">
              <a:buNone/>
              <a:defRPr sz="9200"/>
            </a:lvl4pPr>
            <a:lvl5pPr marL="8352663" indent="0">
              <a:buNone/>
              <a:defRPr sz="9200"/>
            </a:lvl5pPr>
            <a:lvl6pPr marL="10440829" indent="0">
              <a:buNone/>
              <a:defRPr sz="9200"/>
            </a:lvl6pPr>
            <a:lvl7pPr marL="12528994" indent="0">
              <a:buNone/>
              <a:defRPr sz="9200"/>
            </a:lvl7pPr>
            <a:lvl8pPr marL="14617161" indent="0">
              <a:buNone/>
              <a:defRPr sz="9200"/>
            </a:lvl8pPr>
            <a:lvl9pPr marL="16705327" indent="0">
              <a:buNone/>
              <a:defRPr sz="9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27931" y="33532197"/>
            <a:ext cx="18146078" cy="5028338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12174" y="1715790"/>
            <a:ext cx="27219117" cy="7140841"/>
          </a:xfrm>
          <a:prstGeom prst="rect">
            <a:avLst/>
          </a:prstGeom>
        </p:spPr>
        <p:txBody>
          <a:bodyPr vert="horz" lIns="417633" tIns="208817" rIns="417633" bIns="20881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2174" y="9997180"/>
            <a:ext cx="27219117" cy="28275744"/>
          </a:xfrm>
          <a:prstGeom prst="rect">
            <a:avLst/>
          </a:prstGeom>
        </p:spPr>
        <p:txBody>
          <a:bodyPr vert="horz" lIns="417633" tIns="208817" rIns="417633" bIns="20881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512173" y="39711008"/>
            <a:ext cx="7056808" cy="2281101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333184" y="39711008"/>
            <a:ext cx="9577097" cy="2281101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1674482" y="39711008"/>
            <a:ext cx="7056808" cy="2281101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1763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25" indent="-1566125" algn="l" defTabSz="4176331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270" indent="-1305104" algn="l" defTabSz="4176331" rtl="0" eaLnBrk="1" latinLnBrk="0" hangingPunct="1">
        <a:spcBef>
          <a:spcPct val="20000"/>
        </a:spcBef>
        <a:buFont typeface="Arial" pitchFamily="34" charset="0"/>
        <a:buChar char="–"/>
        <a:defRPr sz="127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41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109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580" indent="-1044083" algn="l" defTabSz="4176331" rtl="0" eaLnBrk="1" latinLnBrk="0" hangingPunct="1">
        <a:spcBef>
          <a:spcPct val="20000"/>
        </a:spcBef>
        <a:buFont typeface="Arial" pitchFamily="34" charset="0"/>
        <a:buChar char="–"/>
        <a:defRPr sz="92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746" indent="-1044083" algn="l" defTabSz="4176331" rtl="0" eaLnBrk="1" latinLnBrk="0" hangingPunct="1">
        <a:spcBef>
          <a:spcPct val="20000"/>
        </a:spcBef>
        <a:buFont typeface="Arial" pitchFamily="34" charset="0"/>
        <a:buChar char="»"/>
        <a:defRPr sz="92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4911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079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24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410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166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33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49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663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829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8994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16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32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1800225" y="4644655"/>
            <a:ext cx="26498970" cy="144182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7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800225" y="6444855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800226" y="7706812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800225" y="9469191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3CBFAE"/>
                </a:solidFill>
                <a:latin typeface="Georgia" pitchFamily="18" charset="0"/>
              </a:rPr>
              <a:t>Objective</a:t>
            </a:r>
            <a:endParaRPr lang="de-DE" sz="54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800226" y="10549311"/>
            <a:ext cx="12780000" cy="210354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800225" y="13737815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3CBFAE"/>
                </a:solidFill>
                <a:latin typeface="Georgia" pitchFamily="18" charset="0"/>
              </a:rPr>
              <a:t>Patients</a:t>
            </a:r>
            <a:r>
              <a:rPr lang="de-DE" sz="5400" dirty="0">
                <a:solidFill>
                  <a:srgbClr val="3CBFA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3CBFAE"/>
                </a:solidFill>
                <a:latin typeface="Georgia" pitchFamily="18" charset="0"/>
              </a:rPr>
              <a:t>and</a:t>
            </a:r>
            <a:r>
              <a:rPr lang="de-DE" sz="5400" dirty="0">
                <a:solidFill>
                  <a:srgbClr val="3CBFA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3CBFAE"/>
                </a:solidFill>
                <a:latin typeface="Georgia" pitchFamily="18" charset="0"/>
              </a:rPr>
              <a:t>Methods</a:t>
            </a:r>
            <a:endParaRPr lang="de-DE" sz="54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800226" y="14817935"/>
            <a:ext cx="12780000" cy="370398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19" name="Picture 2" descr="C:\Users\dmaest48\Desktop\tabel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6" y="19406295"/>
            <a:ext cx="12798425" cy="590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1800225" y="26175047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3CBFAE"/>
                </a:solidFill>
                <a:latin typeface="Georgia" pitchFamily="18" charset="0"/>
              </a:rPr>
              <a:t>Results</a:t>
            </a:r>
            <a:endParaRPr lang="de-DE" sz="54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1800226" y="27255167"/>
            <a:ext cx="12780000" cy="530442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de-DE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de-DE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1800225" y="38317710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smtClean="0">
                <a:solidFill>
                  <a:srgbClr val="3CBFAE"/>
                </a:solidFill>
                <a:latin typeface="Georgia" pitchFamily="18" charset="0"/>
              </a:rPr>
              <a:t>References</a:t>
            </a:r>
            <a:endParaRPr lang="de-DE" sz="38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1800226" y="39162066"/>
            <a:ext cx="12780000" cy="2041992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800225" y="33447855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3CBFAE"/>
                </a:solidFill>
                <a:latin typeface="Georgia" pitchFamily="18" charset="0"/>
              </a:rPr>
              <a:t>Conclusion</a:t>
            </a:r>
            <a:endParaRPr lang="de-DE" sz="54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1800226" y="34527975"/>
            <a:ext cx="12780000" cy="33038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16185769" y="39090138"/>
            <a:ext cx="12780000" cy="2041992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b="1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1800" b="1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16341725" y="10549311"/>
            <a:ext cx="12317509" cy="250365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graphicFrame>
        <p:nvGraphicFramePr>
          <p:cNvPr id="28" name="Diagramm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2162035"/>
              </p:ext>
            </p:extLst>
          </p:nvPr>
        </p:nvGraphicFramePr>
        <p:xfrm>
          <a:off x="16293771" y="14077703"/>
          <a:ext cx="11971603" cy="6532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9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8835" y="28479303"/>
            <a:ext cx="5747672" cy="72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16358835" y="21433953"/>
            <a:ext cx="12091066" cy="680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22500479" y="28479303"/>
            <a:ext cx="5949422" cy="733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16360067" y="36040144"/>
            <a:ext cx="12089833" cy="252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619</Words>
  <Application>Microsoft Office PowerPoint</Application>
  <PresentationFormat>Benutzerdefiniert</PresentationFormat>
  <Paragraphs>21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20</cp:revision>
  <dcterms:created xsi:type="dcterms:W3CDTF">2012-11-08T13:35:11Z</dcterms:created>
  <dcterms:modified xsi:type="dcterms:W3CDTF">2016-07-28T07:37:35Z</dcterms:modified>
</cp:coreProperties>
</file>